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58" r:id="rId4"/>
    <p:sldId id="259" r:id="rId5"/>
    <p:sldId id="260" r:id="rId6"/>
    <p:sldId id="297" r:id="rId7"/>
    <p:sldId id="261" r:id="rId8"/>
    <p:sldId id="292" r:id="rId9"/>
    <p:sldId id="262" r:id="rId10"/>
    <p:sldId id="266" r:id="rId11"/>
    <p:sldId id="267" r:id="rId12"/>
    <p:sldId id="263" r:id="rId13"/>
    <p:sldId id="276" r:id="rId14"/>
    <p:sldId id="265" r:id="rId15"/>
    <p:sldId id="290" r:id="rId16"/>
    <p:sldId id="291" r:id="rId17"/>
    <p:sldId id="268" r:id="rId18"/>
    <p:sldId id="272" r:id="rId19"/>
    <p:sldId id="273" r:id="rId20"/>
    <p:sldId id="274" r:id="rId21"/>
    <p:sldId id="269" r:id="rId22"/>
    <p:sldId id="270" r:id="rId23"/>
    <p:sldId id="286" r:id="rId24"/>
    <p:sldId id="277" r:id="rId25"/>
    <p:sldId id="278" r:id="rId26"/>
    <p:sldId id="279" r:id="rId27"/>
    <p:sldId id="281" r:id="rId28"/>
    <p:sldId id="280" r:id="rId29"/>
    <p:sldId id="293" r:id="rId30"/>
    <p:sldId id="282" r:id="rId31"/>
    <p:sldId id="283" r:id="rId32"/>
    <p:sldId id="284" r:id="rId33"/>
    <p:sldId id="285" r:id="rId34"/>
    <p:sldId id="288" r:id="rId35"/>
    <p:sldId id="294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75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33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57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52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4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38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39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45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45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26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72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5B1C-612E-491F-81F1-FCC7D3FA10D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5761-E119-426F-B018-4C3261AA3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4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2;&#1083;&#1100;&#1073;&#1086;&#1084;%20&#1085;&#1072;%20&#1087;&#1072;&#1084;&#1103;&#1090;&#1100;.pptx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twiki.iteach.ru/index.php/%D0%A3%D1%87%D0%B0%D1%81%D1%82%D0%B8%D0%B5_%D0%BB%D0%B8%D1%86%D0%B5%D1%8F_%E2%84%962_%D0%B3._%D0%91%D1%83%D0%B8%D0%BD%D1%81%D0%BA%D0%B0_%D0%B2_%D1%81%D0%BE%D1%80%D0%B5%D0%B2%D0%BD%D0%BE%D0%B2%D0%B0%D0%BD%D0%B8%D0%B8_%D0%BF%D0%B8%D0%BB%D0%BE%D1%82%D0%BD%D1%8B%D1%85_%D1%88%D0%BA%D0%BE%D0%BB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twiki.iteach.ru/index.php/%D0%A3%D1%87%D0%B0%D1%81%D1%82%D0%B8%D0%B5_%D0%B3%D0%B8%D0%BC%D0%BD%D0%B0%D0%B7%D0%B8%D0%B8_%E2%84%96102_%D0%B3._%D0%9A%D0%B0%D0%B7%D0%B0%D0%BD%D0%B8_%D0%B2_%D1%81%D0%BE%D1%80%D0%B5%D0%B2%D0%BD%D0%BE%D0%B2%D0%B0%D0%BD%D0%B8%D0%B8_%D0%BF%D0%B8%D0%BB%D0%BE%D1%82%D0%BD%D1%8B%D1%85_%D1%88%D0%BA%D0%BE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twiki.iteach.ru/index.php/%D0%A3%D1%87%D0%B0%D1%81%D1%82%D0%B8%D0%B5_%D1%88%D0%BA%D0%BE%D0%BB%D1%8B_%E2%84%96_16_%D0%B3._%D0%90%D0%BB%D1%8C%D0%BC%D0%B5%D1%82%D1%8C%D0%B5%D0%B2%D1%81%D0%BA%D0%B0_%D0%B2_%D1%81%D0%BE%D1%80%D0%B5%D0%B2%D0%BD%D0%BE%D0%B2%D0%B0%D0%BD%D0%B8%D0%B8_%D0%BF%D0%B8%D0%BB%D0%BE%D1%82%D0%BD%D1%8B%D1%85_%D1%88%D0%BA%D0%BE%D0%BB" TargetMode="External"/><Relationship Id="rId5" Type="http://schemas.openxmlformats.org/officeDocument/2006/relationships/hyperlink" Target="http://rtwiki.iteach.ru/index.php/%D0%A1%D1%82%D1%80%D0%B0%D0%BD%D0%B8%D1%86%D0%B0_%D0%B0%D0%BA%D1%82%D0%B8%D0%B2%D0%BD%D0%BE%D1%81%D1%82%D0%B5%D0%B9_%D1%88%D0%BA%D0%BE%D0%BB%D1%8B_%E2%84%96_56_%D0%B3._%D0%9D%D0%B0%D0%B1%D0%B5%D1%80%D0%B5%D0%B6%D0%BD%D1%8B%D0%B5_%D0%A7%D0%B5%D0%BB%D0%BD%D1%8B_%D1%81%D0%B5%D0%BD%D1%82%D1%8F%D0%B1%D1%80%D1%8C_-_%D0%B4%D0%B5%D0%BA%D0%B0%D0%B1%D1%80%D1%8C_2012_%D0%B3." TargetMode="External"/><Relationship Id="rId4" Type="http://schemas.openxmlformats.org/officeDocument/2006/relationships/hyperlink" Target="http://rtwiki.iteach.ru/index.php/%D0%A1%D1%82%D1%80%D0%B0%D0%BD%D0%B8%D1%86%D0%B0_%D0%B0%D0%BA%D1%82%D0%B8%D0%B2%D0%BD%D0%BE%D1%81%D1%82%D0%B5%D0%B9_%D0%BB%D0%B8%D1%86%D0%B5%D1%8F_%E2%84%96_2_%D0%B3._%D0%9C%D0%B0%D0%BC%D0%B0%D0%B4%D1%8B%D1%88_%D1%81%D0%B5%D0%BD%D1%82%D1%8F%D0%B1%D1%80%D1%8C_-_%D0%B4%D0%B5%D0%BA%D0%B0%D0%B1%D1%80%D1%8C_2012_%D0%B3.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q=http://rtwiki.iteach.ru/index.php/%D0%A3%D1%80%D0%BE%D0%BA_%D0%BF%D0%BE_%D1%82%D0%B5%D0%BC%D0%B5_%D0%9A%D0%B0%D0%BA%D0%B8%D0%B5_%D0%B1%D1%8B%D0%B2%D0%B0%D1%8E%D1%82_%D0%B6%D0%B8%D0%B2%D0%BE%D1%82%D0%BD%D1%8B%D0%B5/%D0%BE%D0%BA%D1%80%D1%83%D0%B6%D0%B0%D1%8E%D1%89%D0%B8%D0%B9_%D0%BC%D0%B8%D1%80/1_%D0%BA%D0%BB%D0%B0%D1%81%D1%81&amp;usd=2&amp;usg=ALhdy2-IJRA32B1dCRvTZbFMITrt0mQo7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rtwiki.iteach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5" y="476672"/>
            <a:ext cx="8215371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Гимназия № 102 –</a:t>
            </a:r>
          </a:p>
          <a:p>
            <a:pPr algn="ctr"/>
            <a:r>
              <a:rPr lang="ru-RU" sz="48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Центр компетенций</a:t>
            </a:r>
          </a:p>
          <a:p>
            <a:pPr algn="ctr"/>
            <a:r>
              <a:rPr lang="ru-RU" sz="48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образовательных</a:t>
            </a:r>
            <a:r>
              <a:rPr lang="en-US" sz="48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программ</a:t>
            </a:r>
            <a:r>
              <a:rPr lang="ru-RU" sz="4800" b="1" cap="all" spc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Intel</a:t>
            </a:r>
            <a:r>
              <a:rPr lang="ru-RU" sz="48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:</a:t>
            </a:r>
          </a:p>
          <a:p>
            <a:pPr algn="ctr"/>
            <a:r>
              <a:rPr lang="ru-RU" sz="48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Опыт, становление и</a:t>
            </a:r>
          </a:p>
          <a:p>
            <a:pPr algn="ctr"/>
            <a:r>
              <a:rPr lang="ru-RU" sz="48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Развитие потенциальных </a:t>
            </a:r>
          </a:p>
          <a:p>
            <a:pPr algn="ctr"/>
            <a:r>
              <a:rPr lang="ru-RU" sz="48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Способностей учащихся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08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этап –</a:t>
            </a:r>
          </a:p>
          <a:p>
            <a:pPr marL="0" indent="0" algn="ctr">
              <a:buNone/>
            </a:pPr>
            <a:endParaRPr 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внедрение образовательных программ 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Intel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6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Модель  обучения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«1 ученик : 1 компьютер»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Модель мобильного обучения «1 ученик : 1 компьютер» (модель «1:1», </a:t>
            </a:r>
            <a:r>
              <a:rPr lang="ru-RU" dirty="0" err="1" smtClean="0"/>
              <a:t>eLearning</a:t>
            </a:r>
            <a:r>
              <a:rPr lang="ru-RU" dirty="0" smtClean="0"/>
              <a:t> 1:1) — это образовательная ситуация, </a:t>
            </a:r>
          </a:p>
          <a:p>
            <a:pPr marL="0" indent="0" algn="ctr">
              <a:buNone/>
            </a:pPr>
            <a:r>
              <a:rPr lang="ru-RU" dirty="0" smtClean="0"/>
              <a:t>в которой основным инструментом обучения школьника является компьютер, а в качестве методов обучения используются технологии и сервисы сетевого взаимодействия, информационного поиска и создания цифровых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761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Модель  обучения «1 ученик : 1 компьютер»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ru-RU" sz="3600" dirty="0" smtClean="0"/>
              <a:t>урочная и внеурочная деятельность</a:t>
            </a:r>
          </a:p>
          <a:p>
            <a:r>
              <a:rPr lang="ru-RU" sz="3600" dirty="0" smtClean="0"/>
              <a:t>исследовательская практика</a:t>
            </a:r>
          </a:p>
          <a:p>
            <a:r>
              <a:rPr lang="ru-RU" sz="3600" dirty="0" smtClean="0"/>
              <a:t>совместная </a:t>
            </a:r>
            <a:r>
              <a:rPr lang="ru-RU" sz="3600" dirty="0"/>
              <a:t>и </a:t>
            </a:r>
            <a:r>
              <a:rPr lang="ru-RU" sz="3600" dirty="0" smtClean="0"/>
              <a:t>индивидуальная работа</a:t>
            </a:r>
          </a:p>
          <a:p>
            <a:r>
              <a:rPr lang="ru-RU" sz="3600" dirty="0" smtClean="0"/>
              <a:t>расширение круга </a:t>
            </a:r>
            <a:r>
              <a:rPr lang="ru-RU" sz="3600" dirty="0"/>
              <a:t>различных </a:t>
            </a:r>
            <a:r>
              <a:rPr lang="ru-RU" sz="3600" dirty="0" smtClean="0"/>
              <a:t>проектов, </a:t>
            </a:r>
            <a:r>
              <a:rPr lang="ru-RU" sz="3600" dirty="0"/>
              <a:t>в которых участвовали учащиеся и </a:t>
            </a:r>
            <a:r>
              <a:rPr lang="ru-RU" sz="3600" dirty="0" smtClean="0"/>
              <a:t>педагоги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871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Урок вне стен школы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943" y="1334523"/>
            <a:ext cx="8229600" cy="5190821"/>
          </a:xfrm>
        </p:spPr>
        <p:txBody>
          <a:bodyPr/>
          <a:lstStyle/>
          <a:p>
            <a:r>
              <a:rPr lang="ru-RU" dirty="0" err="1" smtClean="0"/>
              <a:t>Вихерева</a:t>
            </a:r>
            <a:r>
              <a:rPr lang="ru-RU" dirty="0" smtClean="0"/>
              <a:t> Н.А.  - парковый урок</a:t>
            </a:r>
          </a:p>
          <a:p>
            <a:r>
              <a:rPr lang="ru-RU" dirty="0" smtClean="0"/>
              <a:t>Басаргина О.В., Черепанов Е.А. – «Работа солнечных часов»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69" y="3005449"/>
            <a:ext cx="3155843" cy="2366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420888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188890"/>
            <a:ext cx="3097268" cy="23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4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Обучение учащихся по образовательному курсу </a:t>
            </a:r>
            <a:r>
              <a:rPr lang="ru-RU" dirty="0"/>
              <a:t>«Технологии и местное сообщество»</a:t>
            </a:r>
            <a:br>
              <a:rPr lang="ru-RU" dirty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программы «Учимся с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Intel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 Б класс – руководитель  Алексеева И.И.</a:t>
            </a:r>
          </a:p>
          <a:p>
            <a:pPr marL="0" indent="0">
              <a:buNone/>
            </a:pPr>
            <a:r>
              <a:rPr lang="ru-RU" dirty="0" smtClean="0"/>
              <a:t>3 Г класс – руководитель Алексеева Т.А.</a:t>
            </a:r>
          </a:p>
          <a:p>
            <a:pPr marL="0" indent="0">
              <a:buNone/>
            </a:pPr>
            <a:r>
              <a:rPr lang="ru-RU" dirty="0" smtClean="0"/>
              <a:t>3 Д класс – руководитель </a:t>
            </a:r>
            <a:r>
              <a:rPr lang="ru-RU" dirty="0" err="1" smtClean="0"/>
              <a:t>Золина</a:t>
            </a:r>
            <a:r>
              <a:rPr lang="ru-RU" dirty="0" smtClean="0"/>
              <a:t> Н.В.</a:t>
            </a:r>
          </a:p>
          <a:p>
            <a:pPr marL="0" indent="0">
              <a:buNone/>
            </a:pPr>
            <a:r>
              <a:rPr lang="ru-RU" dirty="0" smtClean="0"/>
              <a:t>3 Е класс – руководитель Басаргина О.В.</a:t>
            </a:r>
          </a:p>
          <a:p>
            <a:pPr marL="0" indent="0">
              <a:buNone/>
            </a:pPr>
            <a:r>
              <a:rPr lang="ru-RU" dirty="0" smtClean="0"/>
              <a:t>4 Б класс – руководитель Гаврилова И.Н.</a:t>
            </a:r>
          </a:p>
          <a:p>
            <a:pPr marL="0" indent="0">
              <a:buNone/>
            </a:pPr>
            <a:r>
              <a:rPr lang="ru-RU" dirty="0" smtClean="0"/>
              <a:t>5 Д класс –  руководитель Алексеева И.И.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911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Цель программы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85874"/>
            <a:ext cx="8229600" cy="5167461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dirty="0" smtClean="0"/>
              <a:t>При изучении курса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«Технологии и местное сообщество» </a:t>
            </a:r>
            <a:r>
              <a:rPr lang="ru-RU" altLang="ru-RU" dirty="0" smtClean="0"/>
              <a:t>учащиеся получают знания и умения, необходимые для того, чтобы работать и быть успешным в 21 веке:</a:t>
            </a:r>
          </a:p>
          <a:p>
            <a:pPr algn="just" eaLnBrk="1" hangingPunct="1"/>
            <a:r>
              <a:rPr lang="ru-RU" altLang="ru-RU" dirty="0" smtClean="0"/>
              <a:t>грамотность в области информационных технологий,</a:t>
            </a:r>
          </a:p>
          <a:p>
            <a:pPr algn="just" eaLnBrk="1" hangingPunct="1"/>
            <a:r>
              <a:rPr lang="ru-RU" altLang="ru-RU" dirty="0" smtClean="0"/>
              <a:t>умение мыслить критически,</a:t>
            </a:r>
          </a:p>
          <a:p>
            <a:pPr algn="just" eaLnBrk="1" hangingPunct="1"/>
            <a:r>
              <a:rPr lang="ru-RU" altLang="ru-RU" dirty="0" smtClean="0"/>
              <a:t>умение работать с другими людьми</a:t>
            </a:r>
          </a:p>
        </p:txBody>
      </p:sp>
    </p:spTree>
    <p:extLst>
      <p:ext uri="{BB962C8B-B14F-4D97-AF65-F5344CB8AC3E}">
        <p14:creationId xmlns:p14="http://schemas.microsoft.com/office/powerpoint/2010/main" xmlns="" val="38715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Информационные технологии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dirty="0" smtClean="0"/>
              <a:t>В рамках программы учащиеся</a:t>
            </a:r>
          </a:p>
          <a:p>
            <a:r>
              <a:rPr lang="ru-RU" altLang="ru-RU" dirty="0" smtClean="0"/>
              <a:t>знакомятся с возможностями компьютера,</a:t>
            </a:r>
          </a:p>
          <a:p>
            <a:r>
              <a:rPr lang="ru-RU" altLang="ru-RU" dirty="0" smtClean="0"/>
              <a:t>учатся работать на компьютере,</a:t>
            </a:r>
          </a:p>
          <a:p>
            <a:r>
              <a:rPr lang="ru-RU" altLang="ru-RU" dirty="0" smtClean="0"/>
              <a:t>учатся пользоваться компьютером для поиска информации в Интернете,</a:t>
            </a:r>
          </a:p>
          <a:p>
            <a:r>
              <a:rPr lang="ru-RU" altLang="ru-RU" dirty="0" smtClean="0"/>
              <a:t>рисуют и создают иллюстрации,</a:t>
            </a:r>
          </a:p>
          <a:p>
            <a:r>
              <a:rPr lang="ru-RU" altLang="ru-RU" dirty="0" smtClean="0"/>
              <a:t>работают с текстом и таблицами,</a:t>
            </a:r>
          </a:p>
          <a:p>
            <a:r>
              <a:rPr lang="ru-RU" altLang="ru-RU" dirty="0" smtClean="0"/>
              <a:t>учатся делать презентации</a:t>
            </a:r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6923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43314"/>
            <a:ext cx="3953407" cy="296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Кей\Pictures\1в\SN8548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14290"/>
            <a:ext cx="3656811" cy="274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3642447" cy="296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39"/>
          <p:cNvSpPr/>
          <p:nvPr/>
        </p:nvSpPr>
        <p:spPr>
          <a:xfrm>
            <a:off x="571472" y="214290"/>
            <a:ext cx="3642447" cy="288032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</p:sp>
      <p:sp>
        <p:nvSpPr>
          <p:cNvPr id="9" name="TextBox 8"/>
          <p:cNvSpPr txBox="1"/>
          <p:nvPr/>
        </p:nvSpPr>
        <p:spPr>
          <a:xfrm>
            <a:off x="1928794" y="3000372"/>
            <a:ext cx="5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hlinkClick r:id="rId6" action="ppaction://hlinkpres?slideindex=1&amp;slidetitle="/>
              </a:rPr>
              <a:t>Альбом на память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1283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63272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Республиканский конкурс социальных проектов, разработанных в рамках программы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«Учимся с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Intel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 место</a:t>
            </a:r>
            <a:r>
              <a:rPr lang="ru-RU" sz="4000" dirty="0" smtClean="0"/>
              <a:t> –проект</a:t>
            </a:r>
          </a:p>
          <a:p>
            <a:pPr marL="0" indent="0" algn="ctr">
              <a:buNone/>
            </a:pPr>
            <a:r>
              <a:rPr lang="ru-RU" sz="4000" dirty="0" smtClean="0"/>
              <a:t> «Чтобы путь был счастливым»,</a:t>
            </a:r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3600" dirty="0" smtClean="0"/>
              <a:t>руководитель проекта Алексеева И.И.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75615"/>
            <a:ext cx="3494381" cy="2620785"/>
          </a:xfrm>
          <a:prstGeom prst="rect">
            <a:avLst/>
          </a:prstGeom>
        </p:spPr>
      </p:pic>
      <p:pic>
        <p:nvPicPr>
          <p:cNvPr id="2050" name="Picture 2" descr="F:\2013_09_14\IMG_000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901710"/>
            <a:ext cx="2000463" cy="2713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91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 место</a:t>
            </a:r>
            <a:r>
              <a:rPr lang="ru-RU" sz="4000" dirty="0" smtClean="0"/>
              <a:t> – проект</a:t>
            </a:r>
          </a:p>
          <a:p>
            <a:pPr marL="0" indent="0" algn="ctr">
              <a:buNone/>
            </a:pPr>
            <a:r>
              <a:rPr lang="ru-RU" sz="4000" dirty="0" smtClean="0"/>
              <a:t> «Универсиада 2013:Казань и я»,</a:t>
            </a:r>
          </a:p>
          <a:p>
            <a:pPr marL="0" indent="0" algn="ctr">
              <a:buNone/>
            </a:pPr>
            <a:r>
              <a:rPr lang="ru-RU" sz="3600" dirty="0" smtClean="0"/>
              <a:t> руководители проекта Басаргина О.В., </a:t>
            </a:r>
            <a:r>
              <a:rPr lang="ru-RU" sz="3600" dirty="0" err="1" smtClean="0"/>
              <a:t>Поваренкова</a:t>
            </a:r>
            <a:r>
              <a:rPr lang="ru-RU" sz="3600" dirty="0" smtClean="0"/>
              <a:t>  М.Г.</a:t>
            </a:r>
          </a:p>
          <a:p>
            <a:pPr marL="0" indent="0" algn="ctr">
              <a:buNone/>
            </a:pPr>
            <a:r>
              <a:rPr lang="ru-RU" sz="3600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212976"/>
            <a:ext cx="3600400" cy="2700300"/>
          </a:xfrm>
          <a:prstGeom prst="rect">
            <a:avLst/>
          </a:prstGeom>
        </p:spPr>
      </p:pic>
      <p:pic>
        <p:nvPicPr>
          <p:cNvPr id="3074" name="Picture 2" descr="F:\2013_09_15\IM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6802" y="3075097"/>
            <a:ext cx="2291625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91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22073"/>
            <a:ext cx="8064896" cy="2567136"/>
          </a:xfrm>
        </p:spPr>
        <p:txBody>
          <a:bodyPr>
            <a:normAutofit/>
          </a:bodyPr>
          <a:lstStyle/>
          <a:p>
            <a:pPr lvl="0"/>
            <a:r>
              <a:rPr lang="ru-RU" sz="3900" b="1" i="0" u="none" strike="noStrike" cap="none" baseline="0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МБОУ</a:t>
            </a:r>
            <a:r>
              <a:rPr lang="ru-RU" sz="4000" b="1" i="0" u="none" strike="noStrike" cap="none" baseline="0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i="0" u="none" strike="noStrike" cap="none" baseline="0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« </a:t>
            </a:r>
            <a:r>
              <a:rPr lang="x-none" sz="4000" b="1" i="1" smtClean="0">
                <a:solidFill>
                  <a:schemeClr val="tx2"/>
                </a:solidFill>
                <a:latin typeface="+mj-lt"/>
              </a:rPr>
              <a:t>Гимназия № 102</a:t>
            </a:r>
            <a:endParaRPr lang="ru-RU" sz="4000" b="1" i="1" dirty="0" smtClean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x-none" sz="4000" b="1" i="1" smtClean="0">
                <a:solidFill>
                  <a:schemeClr val="tx2"/>
                </a:solidFill>
                <a:latin typeface="+mj-lt"/>
              </a:rPr>
              <a:t> им. М.С.Устиновой</a:t>
            </a:r>
            <a:r>
              <a:rPr lang="ru-RU" sz="4000" b="1" i="1" dirty="0" smtClean="0">
                <a:solidFill>
                  <a:schemeClr val="tx2"/>
                </a:solidFill>
                <a:latin typeface="+mj-lt"/>
              </a:rPr>
              <a:t>» </a:t>
            </a:r>
          </a:p>
          <a:p>
            <a:pPr lvl="0"/>
            <a:r>
              <a:rPr lang="ru-RU" sz="4000" b="1" i="1" dirty="0" smtClean="0">
                <a:solidFill>
                  <a:schemeClr val="tx2"/>
                </a:solidFill>
                <a:latin typeface="+mj-lt"/>
              </a:rPr>
              <a:t>город Казань РТ </a:t>
            </a:r>
            <a:endParaRPr lang="x-none" sz="4000" b="1" i="1" smtClean="0">
              <a:solidFill>
                <a:schemeClr val="tx2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763738"/>
          </a:xfrm>
        </p:spPr>
        <p:txBody>
          <a:bodyPr>
            <a:normAutofit/>
          </a:bodyPr>
          <a:lstStyle/>
          <a:p>
            <a:pPr lvl="0">
              <a:spcBef>
                <a:spcPts val="8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2012 год - </a:t>
            </a:r>
            <a:r>
              <a:rPr lang="ru-RU" b="1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Пилотный п</a:t>
            </a:r>
            <a:r>
              <a:rPr lang="x-none" b="1" i="0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роект</a:t>
            </a:r>
            <a:br>
              <a:rPr lang="x-none" b="1" i="0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x-none" b="1" i="1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«Школы Интел </a:t>
            </a:r>
            <a:br>
              <a:rPr lang="x-none" b="1" i="1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x-none" b="1" i="1" u="none" strike="noStrike" cap="none" baseline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Республике Татарстан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hape 42"/>
          <p:cNvSpPr/>
          <p:nvPr/>
        </p:nvSpPr>
        <p:spPr>
          <a:xfrm>
            <a:off x="6732240" y="5085185"/>
            <a:ext cx="2160240" cy="1408048"/>
          </a:xfrm>
          <a:prstGeom prst="rect">
            <a:avLst/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94500" l="0" r="98671">
                          <a14:foregroundMark x1="18937" y1="28500" x2="18937" y2="28500"/>
                          <a14:foregroundMark x1="21262" y1="46500" x2="21262" y2="46500"/>
                          <a14:foregroundMark x1="28904" y1="38500" x2="28904" y2="38500"/>
                          <a14:foregroundMark x1="46844" y1="45000" x2="46844" y2="45000"/>
                          <a14:foregroundMark x1="58804" y1="45000" x2="58804" y2="45000"/>
                          <a14:foregroundMark x1="75415" y1="35000" x2="75415" y2="35000"/>
                          <a14:foregroundMark x1="88704" y1="45000" x2="88704" y2="45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7" name="Shape 117"/>
          <p:cNvSpPr/>
          <p:nvPr/>
        </p:nvSpPr>
        <p:spPr>
          <a:xfrm>
            <a:off x="251520" y="4509120"/>
            <a:ext cx="1907704" cy="1984113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41601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96" y="260648"/>
            <a:ext cx="8229600" cy="63623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Всероссийский конкурс социальных проектов, разработанных в рамках программы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«Учимся с </a:t>
            </a:r>
            <a:r>
              <a:rPr lang="en-US" sz="2800" b="1" dirty="0" smtClean="0">
                <a:solidFill>
                  <a:schemeClr val="tx2"/>
                </a:solidFill>
              </a:rPr>
              <a:t>Intel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4000" b="1" dirty="0" smtClean="0"/>
              <a:t>2 </a:t>
            </a:r>
            <a:r>
              <a:rPr lang="ru-RU" sz="4000" b="1" dirty="0"/>
              <a:t>место</a:t>
            </a:r>
            <a:r>
              <a:rPr lang="ru-RU" sz="4000" dirty="0"/>
              <a:t> </a:t>
            </a:r>
            <a:r>
              <a:rPr lang="ru-RU" sz="4000" dirty="0" smtClean="0"/>
              <a:t>– проект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 «Чтобы путь был счастливым»,</a:t>
            </a:r>
          </a:p>
          <a:p>
            <a:pPr marL="0" indent="0" algn="ctr">
              <a:buNone/>
            </a:pPr>
            <a:r>
              <a:rPr lang="ru-RU" dirty="0"/>
              <a:t> руководитель проекта </a:t>
            </a:r>
            <a:r>
              <a:rPr lang="ru-RU" dirty="0" smtClean="0"/>
              <a:t>Алексеева И.И.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05064"/>
            <a:ext cx="3494192" cy="2620644"/>
          </a:xfrm>
          <a:prstGeom prst="rect">
            <a:avLst/>
          </a:prstGeom>
        </p:spPr>
      </p:pic>
      <p:pic>
        <p:nvPicPr>
          <p:cNvPr id="5" name="Рисунок 4" descr="рис 999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4041610"/>
            <a:ext cx="3919780" cy="2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68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Проектная деятельность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Цель данного </a:t>
            </a:r>
            <a:r>
              <a:rPr lang="ru-RU" dirty="0" smtClean="0"/>
              <a:t>курса: 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формирование компетентности в организации проектной деятельности в учебном процессе с использованием </a:t>
            </a:r>
            <a:r>
              <a:rPr lang="ru-RU" dirty="0" smtClean="0"/>
              <a:t>информационно-коммуникативных </a:t>
            </a:r>
            <a:r>
              <a:rPr lang="ru-RU" dirty="0"/>
              <a:t>технологий. </a:t>
            </a:r>
            <a:endParaRPr lang="ru-RU" dirty="0" smtClean="0"/>
          </a:p>
          <a:p>
            <a:pPr lvl="0"/>
            <a:endParaRPr lang="ru-RU" dirty="0"/>
          </a:p>
          <a:p>
            <a:r>
              <a:rPr lang="ru-RU" dirty="0" smtClean="0"/>
              <a:t>Задачи курса: – </a:t>
            </a:r>
          </a:p>
          <a:p>
            <a:pPr marL="0" indent="0">
              <a:buNone/>
            </a:pPr>
            <a:r>
              <a:rPr lang="ru-RU" dirty="0" smtClean="0"/>
              <a:t>развивать ИКТ-компетентность – владение офисными программами, социальными сервисами Интернета, умение работать в  команде, формировать навыки публичного выступления.</a:t>
            </a:r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06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Учебные  проекты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«Удивительная константа» (6 класс) – </a:t>
            </a:r>
            <a:r>
              <a:rPr lang="ru-RU" dirty="0" err="1" smtClean="0"/>
              <a:t>Низамутдинова</a:t>
            </a:r>
            <a:r>
              <a:rPr lang="ru-RU" dirty="0" smtClean="0"/>
              <a:t> Г.Г.</a:t>
            </a:r>
          </a:p>
          <a:p>
            <a:r>
              <a:rPr lang="ru-RU" dirty="0" smtClean="0"/>
              <a:t>«</a:t>
            </a:r>
            <a:r>
              <a:rPr lang="en-US" dirty="0" smtClean="0"/>
              <a:t>CITIUS. ALTIUS. FORTIUS</a:t>
            </a:r>
            <a:r>
              <a:rPr lang="ru-RU" dirty="0" smtClean="0"/>
              <a:t>» (7 класс) – Черноудова А.А., Мустафина О.А.</a:t>
            </a:r>
          </a:p>
          <a:p>
            <a:r>
              <a:rPr lang="ru-RU" dirty="0" smtClean="0"/>
              <a:t>«Десятичные дроби на службе человека» (5 класс) -  </a:t>
            </a:r>
            <a:r>
              <a:rPr lang="ru-RU" dirty="0" err="1" smtClean="0"/>
              <a:t>Низамутдинова</a:t>
            </a:r>
            <a:r>
              <a:rPr lang="ru-RU" dirty="0" smtClean="0"/>
              <a:t> Г.Г.</a:t>
            </a:r>
          </a:p>
          <a:p>
            <a:r>
              <a:rPr lang="ru-RU" dirty="0" smtClean="0"/>
              <a:t>«Имя прилагательное в русском и татарском языках» (5 класс) – Лифантьева Л.Г., </a:t>
            </a:r>
            <a:r>
              <a:rPr lang="ru-RU" dirty="0" err="1" smtClean="0"/>
              <a:t>Низамова</a:t>
            </a:r>
            <a:r>
              <a:rPr lang="ru-RU" dirty="0" smtClean="0"/>
              <a:t> А.Ф.</a:t>
            </a:r>
          </a:p>
          <a:p>
            <a:r>
              <a:rPr lang="ru-RU" dirty="0" smtClean="0"/>
              <a:t>«Тема одиночества в лирике М.Ю. Лермонтова» (6 класс) – Ганина И.А.</a:t>
            </a:r>
          </a:p>
          <a:p>
            <a:r>
              <a:rPr lang="ru-RU" dirty="0" smtClean="0"/>
              <a:t>«Казань спортивная»  (3 класс) – </a:t>
            </a:r>
            <a:r>
              <a:rPr lang="ru-RU" dirty="0" err="1"/>
              <a:t>В</a:t>
            </a:r>
            <a:r>
              <a:rPr lang="ru-RU" dirty="0" err="1" smtClean="0"/>
              <a:t>ихерева</a:t>
            </a:r>
            <a:r>
              <a:rPr lang="ru-RU" dirty="0" smtClean="0"/>
              <a:t> Н.А.</a:t>
            </a:r>
          </a:p>
          <a:p>
            <a:r>
              <a:rPr lang="ru-RU" dirty="0" smtClean="0"/>
              <a:t>«Град Свияжск» (3 класс) -  </a:t>
            </a:r>
            <a:r>
              <a:rPr lang="ru-RU" dirty="0" err="1" smtClean="0"/>
              <a:t>Вихерева</a:t>
            </a:r>
            <a:r>
              <a:rPr lang="ru-RU" dirty="0" smtClean="0"/>
              <a:t> Н.А.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158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7039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Обучение учащихся по образовательному курсу </a:t>
            </a:r>
            <a:r>
              <a:rPr lang="ru-RU" sz="4000" dirty="0"/>
              <a:t>«Технологии и </a:t>
            </a:r>
            <a:r>
              <a:rPr lang="ru-RU" sz="4000" dirty="0" smtClean="0"/>
              <a:t>бизнес»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программы «Учимся с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Intel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dirty="0" smtClean="0"/>
          </a:p>
          <a:p>
            <a:pPr marL="0" indent="0">
              <a:buNone/>
            </a:pPr>
            <a:r>
              <a:rPr lang="ru-RU" dirty="0" smtClean="0"/>
              <a:t>8 </a:t>
            </a:r>
            <a:r>
              <a:rPr lang="ru-RU" dirty="0"/>
              <a:t>класс – руководитель Захарова Г.В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Shape 138"/>
          <p:cNvSpPr/>
          <p:nvPr/>
        </p:nvSpPr>
        <p:spPr>
          <a:xfrm>
            <a:off x="2843808" y="3861048"/>
            <a:ext cx="3888432" cy="288032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57215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589" y="2348880"/>
            <a:ext cx="74046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Участие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сетевых проектах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05" b="993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2448272" cy="26390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2699">
            <a:off x="5910559" y="669534"/>
            <a:ext cx="2942980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952" y="4421080"/>
            <a:ext cx="2678673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510" y="4790177"/>
            <a:ext cx="3791743" cy="15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34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/>
            <a:r>
              <a:rPr lang="ru-RU" dirty="0" smtClean="0"/>
              <a:t>Сетевой проект «Моя семья – моё богатство» – команда «Земляне», руководитель </a:t>
            </a:r>
            <a:r>
              <a:rPr lang="ru-RU" dirty="0" err="1" smtClean="0"/>
              <a:t>Вихерева</a:t>
            </a:r>
            <a:r>
              <a:rPr lang="ru-RU" dirty="0" smtClean="0"/>
              <a:t> Наталья Александровна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Проект «Вперед в прошлое» – </a:t>
            </a:r>
          </a:p>
          <a:p>
            <a:pPr algn="ctr">
              <a:buNone/>
            </a:pPr>
            <a:r>
              <a:rPr lang="ru-RU" dirty="0" smtClean="0"/>
              <a:t>команда 3 класса, руководитель </a:t>
            </a:r>
            <a:r>
              <a:rPr lang="ru-RU" dirty="0" err="1" smtClean="0"/>
              <a:t>Вихерева</a:t>
            </a:r>
            <a:r>
              <a:rPr lang="ru-RU" dirty="0" smtClean="0"/>
              <a:t> Наталья Александровна</a:t>
            </a:r>
          </a:p>
          <a:p>
            <a:pPr algn="ctr">
              <a:buNone/>
            </a:pPr>
            <a:r>
              <a:rPr lang="ru-RU" dirty="0" smtClean="0"/>
              <a:t>команда 2 класса , руководитель Алексеева Татьяна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2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/>
          <a:lstStyle/>
          <a:p>
            <a:pPr algn="ctr"/>
            <a:r>
              <a:rPr lang="ru-RU" dirty="0" err="1" smtClean="0"/>
              <a:t>Летописи.ру</a:t>
            </a:r>
            <a:r>
              <a:rPr lang="ru-RU" dirty="0" smtClean="0"/>
              <a:t> – проект</a:t>
            </a:r>
          </a:p>
          <a:p>
            <a:pPr algn="ctr">
              <a:buNone/>
            </a:pPr>
            <a:r>
              <a:rPr lang="ru-RU" dirty="0" smtClean="0"/>
              <a:t> «Моя </a:t>
            </a:r>
            <a:r>
              <a:rPr lang="ru-RU" dirty="0" err="1" smtClean="0"/>
              <a:t>КЛАССная</a:t>
            </a:r>
            <a:r>
              <a:rPr lang="ru-RU" dirty="0" smtClean="0"/>
              <a:t> семья 2012-2013» </a:t>
            </a:r>
          </a:p>
          <a:p>
            <a:pPr algn="ctr">
              <a:buNone/>
            </a:pPr>
            <a:r>
              <a:rPr lang="ru-RU" dirty="0" smtClean="0"/>
              <a:t>1Б, 1В, 2Д, 4Е, 6А, 6Г, 8Д, 9Д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Проект «Мы помним»</a:t>
            </a:r>
          </a:p>
          <a:p>
            <a:pPr algn="ctr">
              <a:buNone/>
            </a:pPr>
            <a:r>
              <a:rPr lang="ru-RU" dirty="0" smtClean="0"/>
              <a:t>Ученица 8Д класса </a:t>
            </a:r>
            <a:r>
              <a:rPr lang="ru-RU" dirty="0" err="1" smtClean="0"/>
              <a:t>Сизова</a:t>
            </a:r>
            <a:r>
              <a:rPr lang="ru-RU" dirty="0" smtClean="0"/>
              <a:t> Мария</a:t>
            </a:r>
          </a:p>
          <a:p>
            <a:pPr algn="ctr">
              <a:buNone/>
            </a:pPr>
            <a:r>
              <a:rPr lang="ru-RU" dirty="0" smtClean="0"/>
              <a:t>Ученица 8Д класса Хабибуллина </a:t>
            </a:r>
            <a:r>
              <a:rPr lang="ru-RU" dirty="0" err="1" smtClean="0"/>
              <a:t>Айгуль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Ученица 9Г класса Басаргина Светлана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29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14823"/>
            <a:ext cx="8229600" cy="1802009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Обучающая олимпиада 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по социальным сервисам 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Web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2.0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«Славься, Отечество наше свободное»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622" y="435207"/>
            <a:ext cx="2037780" cy="140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2013_09_15\IMG_000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37452" y="3242936"/>
            <a:ext cx="2500633" cy="353617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522393" cy="38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7452" y="256490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 место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11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Долгосрочный сетевой проект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«Сетевое путешествие 2013»  - 1 место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Сетевой проект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«Татарстан – наш край родной, навек любимый» - 3 место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85" y="1340768"/>
            <a:ext cx="8712968" cy="151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25" y="4610041"/>
            <a:ext cx="2555776" cy="1908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0198" y="4654500"/>
            <a:ext cx="2862942" cy="2147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031" y="4664121"/>
            <a:ext cx="2568678" cy="19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93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этап – </a:t>
            </a:r>
            <a:endParaRPr 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распространение </a:t>
            </a: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опыта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930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Участники пилотного проекта «Школы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 Республике Татарстан»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hlinkClick r:id="rId2" tooltip="Участие гимназии №102 г. Казани в соревновании пилотных школ"/>
              </a:rPr>
              <a:t>Гимназия №102 г. Казани</a:t>
            </a:r>
            <a:endParaRPr lang="ru-RU" sz="3600" dirty="0" smtClean="0">
              <a:solidFill>
                <a:schemeClr val="tx2"/>
              </a:solidFill>
              <a:hlinkClick r:id="rId3" tooltip="Участие лицея №2 г. Буинска в соревновании пилотных школ"/>
            </a:endParaRPr>
          </a:p>
          <a:p>
            <a:r>
              <a:rPr lang="ru-RU" sz="3600" dirty="0" smtClean="0">
                <a:solidFill>
                  <a:schemeClr val="tx2"/>
                </a:solidFill>
                <a:hlinkClick r:id="rId3" tooltip="Участие лицея №2 г. Буинска в соревновании пилотных школ"/>
              </a:rPr>
              <a:t>Лицей №2 г. Буинска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  <a:hlinkClick r:id="rId4" tooltip="Страница активностей лицея № 2 г. Мамадыш сентябрь - декабрь 2012 г."/>
              </a:rPr>
              <a:t>Лицей №2 г. </a:t>
            </a:r>
            <a:r>
              <a:rPr lang="ru-RU" sz="3600" dirty="0" err="1" smtClean="0">
                <a:solidFill>
                  <a:schemeClr val="tx2"/>
                </a:solidFill>
                <a:hlinkClick r:id="rId4" tooltip="Страница активностей лицея № 2 г. Мамадыш сентябрь - декабрь 2012 г."/>
              </a:rPr>
              <a:t>Мамадыш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  <a:hlinkClick r:id="rId5" tooltip="Страница активностей школы № 56 г. Набережные Челны сентябрь - декабрь 2012 г."/>
              </a:rPr>
              <a:t>Школа №56 г. Набережные Челны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u="sng" dirty="0" smtClean="0">
                <a:solidFill>
                  <a:schemeClr val="tx2"/>
                </a:solidFill>
                <a:hlinkClick r:id="rId6" tooltip="Участие школы № 16 г. Альметьевска в соревновании пилотных школ"/>
              </a:rPr>
              <a:t>Школа №16 г. Альметьевска</a:t>
            </a:r>
            <a:endParaRPr lang="ru-RU" sz="3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Shape 115"/>
          <p:cNvSpPr/>
          <p:nvPr/>
        </p:nvSpPr>
        <p:spPr>
          <a:xfrm>
            <a:off x="6155587" y="1844824"/>
            <a:ext cx="2575532" cy="2472871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50489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Районная конференция (ноябрь 2012 г.)</a:t>
            </a:r>
          </a:p>
          <a:p>
            <a:r>
              <a:rPr lang="ru-RU" dirty="0"/>
              <a:t>Сетевые активности для педагогов пилотных </a:t>
            </a:r>
            <a:r>
              <a:rPr lang="ru-RU" dirty="0" smtClean="0"/>
              <a:t>школ (март 2013 г.)</a:t>
            </a:r>
          </a:p>
          <a:p>
            <a:r>
              <a:rPr lang="ru-RU" dirty="0"/>
              <a:t>Республиканская образовательно-практическая </a:t>
            </a:r>
            <a:r>
              <a:rPr lang="ru-RU" dirty="0" smtClean="0"/>
              <a:t>онлайн </a:t>
            </a:r>
            <a:r>
              <a:rPr lang="ru-RU" dirty="0"/>
              <a:t>конференция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Современной школе: современного учителя</a:t>
            </a:r>
            <a:r>
              <a:rPr lang="ru-RU" dirty="0" smtClean="0"/>
              <a:t>» (апрель 2013 г.)</a:t>
            </a:r>
          </a:p>
          <a:p>
            <a:r>
              <a:rPr lang="ru-RU" dirty="0" smtClean="0"/>
              <a:t>Региональная конференция</a:t>
            </a:r>
            <a:r>
              <a:rPr lang="ru-RU" dirty="0"/>
              <a:t> «Мобильная среда обучения и современное образование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dirty="0" smtClean="0"/>
              <a:t>(август 2013г.)</a:t>
            </a:r>
          </a:p>
          <a:p>
            <a:r>
              <a:rPr lang="ru-RU" dirty="0" smtClean="0"/>
              <a:t>Вторая Международная конференция «Электронное образование 2013» </a:t>
            </a:r>
          </a:p>
          <a:p>
            <a:pPr marL="0" indent="0">
              <a:buNone/>
            </a:pPr>
            <a:r>
              <a:rPr lang="ru-RU" dirty="0" smtClean="0"/>
              <a:t>(сентябрь 2013г.)</a:t>
            </a:r>
          </a:p>
          <a:p>
            <a:r>
              <a:rPr lang="ru-RU" dirty="0" smtClean="0"/>
              <a:t>Республиканская итоговая образовательно- практическая онлайн конференция «Школа – центр компетенции образовательных программ </a:t>
            </a:r>
            <a:r>
              <a:rPr lang="en-US" dirty="0" smtClean="0"/>
              <a:t>Intel</a:t>
            </a:r>
            <a:r>
              <a:rPr lang="ru-RU" dirty="0" smtClean="0"/>
              <a:t>: опыт создания, становления, развития» (декабрь 2013 г.)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53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Республиканский конкурс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Учитель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XXI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века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номинация  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Методическая разработка урока , реализованного в образовательной модели «1 ученик – 1 компьютер»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 место</a:t>
            </a:r>
            <a:r>
              <a:rPr lang="ru-RU" dirty="0" smtClean="0"/>
              <a:t> – Басаргина Ольга Владимировна, учитель начальных классов МБОУ "Гимназия № 102" г. Казани с методической разработкой урока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«Какие бывают животные», окружающий мир, 1 класс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20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Учителя-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тьюторы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Республике Татарстан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lnSpcReduction="10000"/>
          </a:bodyPr>
          <a:lstStyle/>
          <a:p>
            <a:r>
              <a:rPr lang="ru-RU" sz="3500" dirty="0" err="1" smtClean="0"/>
              <a:t>Вихерева</a:t>
            </a:r>
            <a:r>
              <a:rPr lang="ru-RU" sz="3500" dirty="0" smtClean="0"/>
              <a:t> Н.А. («Учимся с</a:t>
            </a:r>
            <a:r>
              <a:rPr lang="en-US" sz="3500" dirty="0" smtClean="0"/>
              <a:t> Intel</a:t>
            </a:r>
            <a:r>
              <a:rPr lang="ru-RU" sz="3500" dirty="0" smtClean="0"/>
              <a:t>», Образовательная модель «1 ученик: 1 компьютер») </a:t>
            </a:r>
          </a:p>
          <a:p>
            <a:r>
              <a:rPr lang="ru-RU" sz="3500" dirty="0" smtClean="0"/>
              <a:t>Алексеева И.И. («Учимся с</a:t>
            </a:r>
            <a:r>
              <a:rPr lang="en-US" sz="3500" dirty="0" smtClean="0"/>
              <a:t> Intel</a:t>
            </a:r>
            <a:r>
              <a:rPr lang="ru-RU" sz="3500" dirty="0" smtClean="0"/>
              <a:t>») </a:t>
            </a:r>
          </a:p>
          <a:p>
            <a:r>
              <a:rPr lang="ru-RU" sz="3500" dirty="0" smtClean="0"/>
              <a:t>Басаргина О.В. («Учимся с</a:t>
            </a:r>
            <a:r>
              <a:rPr lang="en-US" sz="3500" dirty="0" smtClean="0"/>
              <a:t> Intel</a:t>
            </a:r>
            <a:r>
              <a:rPr lang="ru-RU" sz="3500" dirty="0" smtClean="0"/>
              <a:t>», Образовательная модель «1 ученик: 1 компьютер») </a:t>
            </a:r>
          </a:p>
          <a:p>
            <a:r>
              <a:rPr lang="ru-RU" sz="3500" dirty="0" smtClean="0"/>
              <a:t>Черепанов Е.А. (Образовательная модель «1 ученик: 1 компьютер»)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38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Летняя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профильная смена «Цифровой лагерь: территория открытий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348880"/>
            <a:ext cx="3970784" cy="41623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dirty="0" smtClean="0"/>
              <a:t>Проведена на базе детского оздоровительного компьютерного лагеря «</a:t>
            </a:r>
            <a:r>
              <a:rPr lang="ru-RU" sz="3600" dirty="0" err="1" smtClean="0"/>
              <a:t>Байтик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636912"/>
            <a:ext cx="3716366" cy="31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27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Достигнуты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следующие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000" dirty="0"/>
              <a:t>ИКТ внедрены в практику преподавания всех учебных предметов и учебно-воспитательный процесс школ;</a:t>
            </a:r>
          </a:p>
          <a:p>
            <a:r>
              <a:rPr lang="ru-RU" sz="4000" dirty="0"/>
              <a:t>учителя освоили технологию организации проектной деятельности на основе ИКТ и,  используя модель «1 ученик - 1 компьютер», обеспечивают индивидуальные образовательные траектории и критерии оценки для большей части учащихся;</a:t>
            </a:r>
          </a:p>
          <a:p>
            <a:r>
              <a:rPr lang="ru-RU" sz="4000" dirty="0"/>
              <a:t>создана творческая сетевая среда для совместной работы педагогов и школьников, в которой учащиеся получили начальные навыки сотрудничества, командной работы;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77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Достигнуты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следующие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000" dirty="0" smtClean="0"/>
              <a:t>школьники овладели умениями и навыками работы с различными источниками информации, ИКТ, сетевыми ресурсами;</a:t>
            </a:r>
          </a:p>
          <a:p>
            <a:r>
              <a:rPr lang="ru-RU" sz="4000" dirty="0" smtClean="0"/>
              <a:t>школьники пополнили свое портфолио учебных достижений творческими и проектными работами из различных предметных областей;</a:t>
            </a:r>
          </a:p>
          <a:p>
            <a:r>
              <a:rPr lang="ru-RU" sz="4000" dirty="0" smtClean="0"/>
              <a:t>родители получили возможность стать активными участниками образовательного процесса и использовать возможности открытой образовательной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712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44616" cy="6034682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accent1">
                    <a:lumMod val="75000"/>
                  </a:schemeClr>
                </a:solidFill>
              </a:rPr>
              <a:t>ИнтеВики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Республика Татарстан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(</a:t>
            </a:r>
            <a:r>
              <a:rPr lang="en-US" sz="4000" b="1" i="1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n-US" sz="4000" b="1" i="1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4000" b="1" i="1" dirty="0" smtClean="0">
                <a:solidFill>
                  <a:srgbClr val="002060"/>
                </a:solidFill>
                <a:hlinkClick r:id="rId2"/>
              </a:rPr>
              <a:t>rtwiki.iteach.ru</a:t>
            </a:r>
            <a:r>
              <a:rPr lang="ru-RU" sz="4000" b="1" i="1" dirty="0" smtClean="0">
                <a:solidFill>
                  <a:srgbClr val="002060"/>
                </a:solidFill>
              </a:rPr>
              <a:t>)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Галактика 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</a:rPr>
              <a:t>Intel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2540802" cy="3689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30" y="4581128"/>
            <a:ext cx="3346687" cy="15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0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пилотного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ускорения процесса внедрения существующих ИКТ и образовательных технологий и их эффективного применения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 повышения качества образования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 профессионального развития педагогических кадров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/>
              <a:t> формирования у учащихся и педагогов умений и навыков XXI века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/>
              <a:t>распространение опыта </a:t>
            </a:r>
            <a:endParaRPr lang="ru-RU" dirty="0" smtClean="0"/>
          </a:p>
          <a:p>
            <a:pPr>
              <a:lnSpc>
                <a:spcPct val="16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584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32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Обучение учителей организации проектной учебной деятельности на основе ИКТ с учащимися</a:t>
            </a:r>
          </a:p>
          <a:p>
            <a:pPr lvl="0"/>
            <a:r>
              <a:rPr lang="ru-RU" dirty="0"/>
              <a:t>Запуск модели обучения “1 ученик : 1 компьютер” на уровне </a:t>
            </a:r>
            <a:r>
              <a:rPr lang="ru-RU" dirty="0" smtClean="0"/>
              <a:t>школы</a:t>
            </a:r>
            <a:endParaRPr lang="ru-RU" dirty="0"/>
          </a:p>
          <a:p>
            <a:pPr lvl="0"/>
            <a:r>
              <a:rPr lang="ru-RU" dirty="0"/>
              <a:t>Вовлечение в проектную деятельность учащихся всех возрастов</a:t>
            </a:r>
          </a:p>
          <a:p>
            <a:pPr lvl="0"/>
            <a:r>
              <a:rPr lang="ru-RU" dirty="0" smtClean="0"/>
              <a:t>Выявление </a:t>
            </a:r>
            <a:r>
              <a:rPr lang="ru-RU" dirty="0"/>
              <a:t>потенциальных </a:t>
            </a:r>
            <a:r>
              <a:rPr lang="ru-RU" dirty="0" err="1"/>
              <a:t>тьюторов</a:t>
            </a:r>
            <a:r>
              <a:rPr lang="ru-RU" dirty="0"/>
              <a:t> </a:t>
            </a:r>
            <a:r>
              <a:rPr lang="ru-RU" dirty="0" smtClean="0"/>
              <a:t>(кураторов) для </a:t>
            </a:r>
            <a:r>
              <a:rPr lang="ru-RU" dirty="0"/>
              <a:t>обучения учителей района по программам </a:t>
            </a:r>
            <a:r>
              <a:rPr lang="ru-RU" dirty="0" err="1"/>
              <a:t>Intel</a:t>
            </a:r>
            <a:r>
              <a:rPr lang="ru-RU" dirty="0"/>
              <a:t> в будущем</a:t>
            </a:r>
          </a:p>
          <a:p>
            <a:pPr lvl="0"/>
            <a:r>
              <a:rPr lang="ru-RU" dirty="0"/>
              <a:t>Создание историй успеха</a:t>
            </a:r>
          </a:p>
        </p:txBody>
      </p:sp>
    </p:spTree>
    <p:extLst>
      <p:ext uri="{BB962C8B-B14F-4D97-AF65-F5344CB8AC3E}">
        <p14:creationId xmlns:p14="http://schemas.microsoft.com/office/powerpoint/2010/main" xmlns="" val="168632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14356"/>
            <a:ext cx="578647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Ноябрь 2013 года</a:t>
            </a:r>
          </a:p>
          <a:p>
            <a:pPr algn="ctr">
              <a:buNone/>
            </a:pP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Центр компетенций </a:t>
            </a:r>
          </a:p>
          <a:p>
            <a:pPr marL="0" indent="0"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образовательных </a:t>
            </a:r>
          </a:p>
          <a:p>
            <a:pPr marL="0" indent="0"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программ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Intel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Shape 117"/>
          <p:cNvSpPr/>
          <p:nvPr/>
        </p:nvSpPr>
        <p:spPr>
          <a:xfrm>
            <a:off x="6072198" y="1214422"/>
            <a:ext cx="2693522" cy="23574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Материально-техническая база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3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19 комплектов мобильных классов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815271" y="2615046"/>
            <a:ext cx="404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начальная школа </a:t>
            </a:r>
          </a:p>
          <a:p>
            <a:r>
              <a:rPr lang="ru-RU" sz="3200" dirty="0" smtClean="0"/>
              <a:t>(8 комплектов)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1389" y="371377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реднее звено  </a:t>
            </a:r>
          </a:p>
          <a:p>
            <a:r>
              <a:rPr lang="ru-RU" sz="3200" dirty="0" smtClean="0"/>
              <a:t>(6 комплектов)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19209" y="528993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старшее звено </a:t>
            </a:r>
          </a:p>
          <a:p>
            <a:r>
              <a:rPr lang="ru-RU" sz="3200" dirty="0" smtClean="0"/>
              <a:t>(5 комплектов)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04" b="96959" l="1201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389" y="2517825"/>
            <a:ext cx="1810026" cy="1735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6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77" y="3713776"/>
            <a:ext cx="4203098" cy="31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25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92697"/>
            <a:ext cx="6408712" cy="4608512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 этап -  </a:t>
            </a:r>
          </a:p>
          <a:p>
            <a:pPr marL="0" indent="0" algn="ctr">
              <a:buNone/>
            </a:pPr>
            <a:endParaRPr lang="ru-RU" sz="6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ru-RU" sz="6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масштабное </a:t>
            </a:r>
          </a:p>
          <a:p>
            <a:pPr marL="0" indent="0" algn="ctr">
              <a:buNone/>
            </a:pPr>
            <a:r>
              <a:rPr lang="ru-RU" sz="6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обучение педагогов</a:t>
            </a:r>
          </a:p>
          <a:p>
            <a:pPr marL="0" indent="0" algn="ctr">
              <a:buNone/>
            </a:pP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05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0486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Очный тренинг </a:t>
            </a:r>
            <a:r>
              <a:rPr lang="ru-RU" sz="3600" dirty="0"/>
              <a:t>по </a:t>
            </a:r>
            <a:r>
              <a:rPr lang="ru-RU" sz="3600" dirty="0" smtClean="0"/>
              <a:t>программе </a:t>
            </a:r>
            <a:r>
              <a:rPr lang="ru-RU" sz="3600" dirty="0" err="1"/>
              <a:t>Intel</a:t>
            </a:r>
            <a:r>
              <a:rPr lang="ru-RU" sz="3600" dirty="0"/>
              <a:t>® «Обучение для будущего</a:t>
            </a:r>
            <a:r>
              <a:rPr lang="ru-RU" sz="3600" dirty="0" smtClean="0"/>
              <a:t>» -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49 учителей</a:t>
            </a:r>
          </a:p>
          <a:p>
            <a:r>
              <a:rPr lang="ru-RU" sz="3600" dirty="0" smtClean="0"/>
              <a:t>Очный тренинг по программе «Учимся </a:t>
            </a:r>
            <a:r>
              <a:rPr lang="ru-RU" sz="3600" dirty="0"/>
              <a:t>с </a:t>
            </a:r>
            <a:r>
              <a:rPr lang="ru-RU" sz="3600" dirty="0" err="1"/>
              <a:t>Intel</a:t>
            </a:r>
            <a:r>
              <a:rPr lang="ru-RU" sz="3600" dirty="0" smtClean="0"/>
              <a:t>®»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16 учителей </a:t>
            </a:r>
          </a:p>
          <a:p>
            <a:r>
              <a:rPr lang="ru-RU" sz="3600" dirty="0" smtClean="0"/>
              <a:t>Очный тренинг по программе «Образовательная </a:t>
            </a:r>
            <a:r>
              <a:rPr lang="ru-RU" sz="3600" dirty="0"/>
              <a:t>среда 1 ученик : 1 компьютер</a:t>
            </a:r>
            <a:r>
              <a:rPr lang="ru-RU" sz="3600" dirty="0" smtClean="0"/>
              <a:t>»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42 учителя</a:t>
            </a:r>
          </a:p>
          <a:p>
            <a:r>
              <a:rPr lang="ru-RU" sz="3600" dirty="0" smtClean="0"/>
              <a:t>Дистанционные тематические тренинги из серии «Элементы»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49 учителей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30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conveyor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379</TotalTime>
  <Words>1036</Words>
  <Application>Microsoft Office PowerPoint</Application>
  <PresentationFormat>Экран (4:3)</PresentationFormat>
  <Paragraphs>178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 2012 год - Пилотный проект «Школы Интел  в Республике Татарстан</vt:lpstr>
      <vt:lpstr>Участники пилотного проекта «Школы Intel в Республике Татарстан»</vt:lpstr>
      <vt:lpstr>Цель пилотного проекта</vt:lpstr>
      <vt:lpstr>Задачи проекта</vt:lpstr>
      <vt:lpstr>Слайд 6</vt:lpstr>
      <vt:lpstr>Материально-техническая база</vt:lpstr>
      <vt:lpstr>Слайд 8</vt:lpstr>
      <vt:lpstr>Слайд 9</vt:lpstr>
      <vt:lpstr>Слайд 10</vt:lpstr>
      <vt:lpstr>Модель  обучения  «1 ученик : 1 компьютер» </vt:lpstr>
      <vt:lpstr>Модель  обучения «1 ученик : 1 компьютер» </vt:lpstr>
      <vt:lpstr>Урок вне стен школы</vt:lpstr>
      <vt:lpstr>Обучение учащихся по образовательному курсу «Технологии и местное сообщество» программы «Учимся с Intel»</vt:lpstr>
      <vt:lpstr>Цель программы</vt:lpstr>
      <vt:lpstr>Информационные технологии</vt:lpstr>
      <vt:lpstr>Слайд 17</vt:lpstr>
      <vt:lpstr>Слайд 18</vt:lpstr>
      <vt:lpstr>Слайд 19</vt:lpstr>
      <vt:lpstr>Слайд 20</vt:lpstr>
      <vt:lpstr>Проектная деятельность </vt:lpstr>
      <vt:lpstr>Учебные  проекты</vt:lpstr>
      <vt:lpstr>Слайд 23</vt:lpstr>
      <vt:lpstr>Слайд 24</vt:lpstr>
      <vt:lpstr>Слайд 25</vt:lpstr>
      <vt:lpstr>Слайд 26</vt:lpstr>
      <vt:lpstr>Обучающая олимпиада  по социальным сервисам  Web 2.0 «Славься, Отечество наше свободное»</vt:lpstr>
      <vt:lpstr>Слайд 28</vt:lpstr>
      <vt:lpstr>Слайд 29</vt:lpstr>
      <vt:lpstr>Слайд 30</vt:lpstr>
      <vt:lpstr>Слайд 31</vt:lpstr>
      <vt:lpstr>Учителя-тьюторы  в Республике Татарстан</vt:lpstr>
      <vt:lpstr>Летняя профильная смена «Цифровой лагерь: территория открытий»</vt:lpstr>
      <vt:lpstr>Достигнуты следующие результаты: </vt:lpstr>
      <vt:lpstr>Достигнуты следующие результаты: </vt:lpstr>
      <vt:lpstr>ИнтеВики  Республика Татарстан (http://rtwiki.iteach.ru)  Образовательная Галактика Intel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pcvl</cp:lastModifiedBy>
  <cp:revision>53</cp:revision>
  <dcterms:created xsi:type="dcterms:W3CDTF">2013-09-22T14:35:56Z</dcterms:created>
  <dcterms:modified xsi:type="dcterms:W3CDTF">2014-05-21T12:39:43Z</dcterms:modified>
</cp:coreProperties>
</file>